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
      <p:font typeface="Roboto" panose="02000000000000000000" pitchFamily="2" charset="0"/>
      <p:regular r:id="rId12"/>
      <p:bold r:id="rId13"/>
    </p:embeddedFont>
    <p:embeddedFont>
      <p:font typeface="Roboto Bold" panose="02000000000000000000" pitchFamily="2" charset="0"/>
      <p:bold r:id="rId14"/>
    </p:embeddedFont>
    <p:embeddedFont>
      <p:font typeface="Roboto Slab"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22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9329"/>
            <a:ext cx="7556421" cy="3110625"/>
          </a:xfrm>
          <a:prstGeom prst="rect">
            <a:avLst/>
          </a:prstGeom>
          <a:noFill/>
          <a:ln/>
        </p:spPr>
        <p:txBody>
          <a:bodyPr wrap="square" lIns="0" tIns="0" rIns="0" bIns="0" rtlCol="0" anchor="t"/>
          <a:lstStyle/>
          <a:p>
            <a:pPr marL="0" indent="0">
              <a:lnSpc>
                <a:spcPts val="7700"/>
              </a:lnSpc>
              <a:buNone/>
            </a:pPr>
            <a:r>
              <a:rPr lang="en-US" sz="6000" dirty="0">
                <a:solidFill>
                  <a:srgbClr val="3257B8"/>
                </a:solidFill>
                <a:latin typeface="Roboto Slab" pitchFamily="34" charset="0"/>
                <a:ea typeface="Roboto Slab" pitchFamily="34" charset="-122"/>
                <a:cs typeface="Roboto Slab" pitchFamily="34" charset="-120"/>
              </a:rPr>
              <a:t>Transforming Water Access: A Data-Driven Approach</a:t>
            </a:r>
            <a:endParaRPr lang="en-US" sz="6000" dirty="0"/>
          </a:p>
        </p:txBody>
      </p:sp>
      <p:sp>
        <p:nvSpPr>
          <p:cNvPr id="4" name="Text 1"/>
          <p:cNvSpPr/>
          <p:nvPr/>
        </p:nvSpPr>
        <p:spPr>
          <a:xfrm>
            <a:off x="793790" y="4815070"/>
            <a:ext cx="7556421" cy="1539432"/>
          </a:xfrm>
          <a:prstGeom prst="rect">
            <a:avLst/>
          </a:prstGeom>
          <a:noFill/>
          <a:ln/>
        </p:spPr>
        <p:txBody>
          <a:bodyPr wrap="squar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Maji </a:t>
            </a:r>
            <a:r>
              <a:rPr lang="en-US" sz="1750" dirty="0" err="1">
                <a:solidFill>
                  <a:srgbClr val="272525"/>
                </a:solidFill>
                <a:latin typeface="Inter" pitchFamily="34" charset="0"/>
                <a:ea typeface="Inter" pitchFamily="34" charset="-122"/>
                <a:cs typeface="Inter" pitchFamily="34" charset="-120"/>
              </a:rPr>
              <a:t>Ndogo</a:t>
            </a:r>
            <a:r>
              <a:rPr lang="en-US" sz="1750" dirty="0">
                <a:solidFill>
                  <a:srgbClr val="272525"/>
                </a:solidFill>
                <a:latin typeface="Inter" pitchFamily="34" charset="0"/>
                <a:ea typeface="Inter" pitchFamily="34" charset="-122"/>
                <a:cs typeface="Inter" pitchFamily="34" charset="-120"/>
              </a:rPr>
              <a:t> is a community-driven initiative that leverages the power of SQL to uncover insights and drive sustainable water usage. This presentation will delve into the data collection, analysis, and reporting processes that have enabled Maji </a:t>
            </a:r>
            <a:r>
              <a:rPr lang="en-US" sz="1750" dirty="0" err="1">
                <a:solidFill>
                  <a:srgbClr val="272525"/>
                </a:solidFill>
                <a:latin typeface="Inter" pitchFamily="34" charset="0"/>
                <a:ea typeface="Inter" pitchFamily="34" charset="-122"/>
                <a:cs typeface="Inter" pitchFamily="34" charset="-120"/>
              </a:rPr>
              <a:t>Ndogo</a:t>
            </a:r>
            <a:r>
              <a:rPr lang="en-US" sz="1750" dirty="0">
                <a:solidFill>
                  <a:srgbClr val="272525"/>
                </a:solidFill>
                <a:latin typeface="Inter" pitchFamily="34" charset="0"/>
                <a:ea typeface="Inter" pitchFamily="34" charset="-122"/>
                <a:cs typeface="Inter" pitchFamily="34" charset="-120"/>
              </a:rPr>
              <a:t> to impact water conservation efforts.</a:t>
            </a:r>
            <a:endParaRPr lang="en-US" sz="1750" dirty="0"/>
          </a:p>
          <a:p>
            <a:pPr marL="0" indent="0">
              <a:lnSpc>
                <a:spcPts val="2850"/>
              </a:lnSpc>
              <a:buNone/>
            </a:pPr>
            <a:endParaRPr lang="en-US" sz="1750" dirty="0"/>
          </a:p>
        </p:txBody>
      </p:sp>
      <p:sp>
        <p:nvSpPr>
          <p:cNvPr id="5" name="Shape 2"/>
          <p:cNvSpPr/>
          <p:nvPr/>
        </p:nvSpPr>
        <p:spPr>
          <a:xfrm>
            <a:off x="793790" y="6550223"/>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557843"/>
            <a:ext cx="347663" cy="347663"/>
          </a:xfrm>
          <a:prstGeom prst="rect">
            <a:avLst/>
          </a:prstGeom>
        </p:spPr>
      </p:pic>
      <p:sp>
        <p:nvSpPr>
          <p:cNvPr id="7" name="Text 3"/>
          <p:cNvSpPr/>
          <p:nvPr/>
        </p:nvSpPr>
        <p:spPr>
          <a:xfrm>
            <a:off x="1270040" y="6533317"/>
            <a:ext cx="2253853" cy="396835"/>
          </a:xfrm>
          <a:prstGeom prst="rect">
            <a:avLst/>
          </a:prstGeom>
          <a:noFill/>
          <a:ln/>
        </p:spPr>
        <p:txBody>
          <a:bodyPr wrap="none" lIns="0" tIns="0" rIns="0" bIns="0" rtlCol="0" anchor="t"/>
          <a:lstStyle/>
          <a:p>
            <a:pPr marL="0" indent="0" algn="l">
              <a:lnSpc>
                <a:spcPts val="3100"/>
              </a:lnSpc>
              <a:buNone/>
            </a:pPr>
            <a:r>
              <a:rPr lang="en-US" sz="2200" b="1" dirty="0">
                <a:solidFill>
                  <a:srgbClr val="15213F"/>
                </a:solidFill>
                <a:latin typeface="Roboto Bold" pitchFamily="34" charset="0"/>
                <a:ea typeface="Roboto Bold" pitchFamily="34" charset="-122"/>
                <a:cs typeface="Roboto Bold" pitchFamily="34" charset="-120"/>
              </a:rPr>
              <a:t>by Beverly Boyani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Data Exploration and Cleaning</a:t>
            </a:r>
            <a:endParaRPr lang="en-US" sz="4450" dirty="0"/>
          </a:p>
        </p:txBody>
      </p:sp>
      <p:sp>
        <p:nvSpPr>
          <p:cNvPr id="4" name="Shape 1"/>
          <p:cNvSpPr/>
          <p:nvPr/>
        </p:nvSpPr>
        <p:spPr>
          <a:xfrm>
            <a:off x="6280190" y="3301127"/>
            <a:ext cx="510302" cy="510302"/>
          </a:xfrm>
          <a:prstGeom prst="roundRect">
            <a:avLst>
              <a:gd name="adj" fmla="val 6667"/>
            </a:avLst>
          </a:prstGeom>
          <a:solidFill>
            <a:srgbClr val="E9ECF2"/>
          </a:solidFill>
          <a:ln/>
        </p:spPr>
      </p:sp>
      <p:sp>
        <p:nvSpPr>
          <p:cNvPr id="5" name="Text 2"/>
          <p:cNvSpPr/>
          <p:nvPr/>
        </p:nvSpPr>
        <p:spPr>
          <a:xfrm>
            <a:off x="6465213" y="3386138"/>
            <a:ext cx="140256"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Structured Database</a:t>
            </a:r>
            <a:endParaRPr lang="en-US" sz="2200" dirty="0"/>
          </a:p>
        </p:txBody>
      </p:sp>
      <p:sp>
        <p:nvSpPr>
          <p:cNvPr id="7" name="Text 4"/>
          <p:cNvSpPr/>
          <p:nvPr/>
        </p:nvSpPr>
        <p:spPr>
          <a:xfrm>
            <a:off x="7017306"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Cleaned and organized a 60,000-record </a:t>
            </a:r>
            <a:r>
              <a:rPr lang="en-US" sz="1750" dirty="0">
                <a:solidFill>
                  <a:srgbClr val="15213F"/>
                </a:solidFill>
                <a:latin typeface="Roboto" panose="02000000000000000000" pitchFamily="2" charset="0"/>
                <a:ea typeface="Roboto" panose="02000000000000000000" pitchFamily="2" charset="0"/>
                <a:cs typeface="Roboto" panose="02000000000000000000" pitchFamily="2" charset="0"/>
              </a:rPr>
              <a:t>database</a:t>
            </a:r>
            <a:r>
              <a:rPr lang="en-US" sz="1750" dirty="0">
                <a:solidFill>
                  <a:srgbClr val="15213F"/>
                </a:solidFill>
                <a:latin typeface="Roboto" pitchFamily="34" charset="0"/>
                <a:ea typeface="Roboto" pitchFamily="34" charset="-122"/>
                <a:cs typeface="Roboto" pitchFamily="34" charset="-120"/>
              </a:rPr>
              <a:t>, ensuring data integrity and quality.</a:t>
            </a:r>
            <a:endParaRPr lang="en-US" sz="1750" dirty="0"/>
          </a:p>
        </p:txBody>
      </p:sp>
      <p:sp>
        <p:nvSpPr>
          <p:cNvPr id="8" name="Shape 5"/>
          <p:cNvSpPr/>
          <p:nvPr/>
        </p:nvSpPr>
        <p:spPr>
          <a:xfrm>
            <a:off x="10171867" y="3301127"/>
            <a:ext cx="510302" cy="510302"/>
          </a:xfrm>
          <a:prstGeom prst="roundRect">
            <a:avLst>
              <a:gd name="adj" fmla="val 6667"/>
            </a:avLst>
          </a:prstGeom>
          <a:solidFill>
            <a:srgbClr val="E9ECF2"/>
          </a:solidFill>
          <a:ln/>
        </p:spPr>
      </p:sp>
      <p:sp>
        <p:nvSpPr>
          <p:cNvPr id="9" name="Text 6"/>
          <p:cNvSpPr/>
          <p:nvPr/>
        </p:nvSpPr>
        <p:spPr>
          <a:xfrm>
            <a:off x="10333077" y="3386138"/>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Revealing Insights</a:t>
            </a:r>
            <a:endParaRPr lang="en-US" sz="2200" dirty="0"/>
          </a:p>
        </p:txBody>
      </p:sp>
      <p:sp>
        <p:nvSpPr>
          <p:cNvPr id="11" name="Text 8"/>
          <p:cNvSpPr/>
          <p:nvPr/>
        </p:nvSpPr>
        <p:spPr>
          <a:xfrm>
            <a:off x="10908983"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Uncovered hidden patterns and trends within the data through comprehensive exploration.</a:t>
            </a:r>
            <a:endParaRPr lang="en-US" sz="1750" dirty="0"/>
          </a:p>
        </p:txBody>
      </p:sp>
      <p:sp>
        <p:nvSpPr>
          <p:cNvPr id="12" name="Shape 9"/>
          <p:cNvSpPr/>
          <p:nvPr/>
        </p:nvSpPr>
        <p:spPr>
          <a:xfrm>
            <a:off x="6280190" y="5725120"/>
            <a:ext cx="510302" cy="510302"/>
          </a:xfrm>
          <a:prstGeom prst="roundRect">
            <a:avLst>
              <a:gd name="adj" fmla="val 6667"/>
            </a:avLst>
          </a:prstGeom>
          <a:solidFill>
            <a:srgbClr val="E9ECF2"/>
          </a:solidFill>
          <a:ln/>
        </p:spPr>
      </p:sp>
      <p:sp>
        <p:nvSpPr>
          <p:cNvPr id="13" name="Text 10"/>
          <p:cNvSpPr/>
          <p:nvPr/>
        </p:nvSpPr>
        <p:spPr>
          <a:xfrm>
            <a:off x="6443424" y="5810131"/>
            <a:ext cx="183713"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7017306" y="5725120"/>
            <a:ext cx="3023949"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Laying the Foundation</a:t>
            </a:r>
            <a:endParaRPr lang="en-US" sz="2200" dirty="0"/>
          </a:p>
        </p:txBody>
      </p:sp>
      <p:sp>
        <p:nvSpPr>
          <p:cNvPr id="15" name="Text 12"/>
          <p:cNvSpPr/>
          <p:nvPr/>
        </p:nvSpPr>
        <p:spPr>
          <a:xfrm>
            <a:off x="7017306" y="621553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Prepared the data for advanced analytics, setting the stage for impactful decision-making.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2" name="Shape 1">
            <a:extLst>
              <a:ext uri="{FF2B5EF4-FFF2-40B4-BE49-F238E27FC236}">
                <a16:creationId xmlns:a16="http://schemas.microsoft.com/office/drawing/2014/main" id="{22461E9D-E66A-38B5-0AAB-F97E9E19470C}"/>
              </a:ext>
            </a:extLst>
          </p:cNvPr>
          <p:cNvSpPr/>
          <p:nvPr/>
        </p:nvSpPr>
        <p:spPr>
          <a:xfrm>
            <a:off x="283546" y="3940612"/>
            <a:ext cx="6466999" cy="1592818"/>
          </a:xfrm>
          <a:prstGeom prst="roundRect">
            <a:avLst>
              <a:gd name="adj" fmla="val 5593"/>
            </a:avLst>
          </a:prstGeom>
          <a:solidFill>
            <a:srgbClr val="CCEEFF"/>
          </a:solidFill>
          <a:ln w="7620">
            <a:solidFill>
              <a:srgbClr val="B2D4E5"/>
            </a:solidFill>
            <a:prstDash val="solid"/>
          </a:ln>
        </p:spPr>
      </p:sp>
      <p:sp>
        <p:nvSpPr>
          <p:cNvPr id="2" name="Text 0"/>
          <p:cNvSpPr/>
          <p:nvPr/>
        </p:nvSpPr>
        <p:spPr>
          <a:xfrm>
            <a:off x="793790" y="2539960"/>
            <a:ext cx="7766685"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3815715"/>
            <a:ext cx="3006090"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endParaRPr lang="en-US" sz="2200" dirty="0"/>
          </a:p>
        </p:txBody>
      </p:sp>
      <p:pic>
        <p:nvPicPr>
          <p:cNvPr id="9" name="Image 0" descr="preencoded.png">
            <a:extLst>
              <a:ext uri="{FF2B5EF4-FFF2-40B4-BE49-F238E27FC236}">
                <a16:creationId xmlns:a16="http://schemas.microsoft.com/office/drawing/2014/main" id="{1E67625B-0BB7-1986-3CE3-4EA7ECEB6640}"/>
              </a:ext>
            </a:extLst>
          </p:cNvPr>
          <p:cNvPicPr>
            <a:picLocks noChangeAspect="1"/>
          </p:cNvPicPr>
          <p:nvPr/>
        </p:nvPicPr>
        <p:blipFill>
          <a:blip r:embed="rId3"/>
          <a:stretch>
            <a:fillRect/>
          </a:stretch>
        </p:blipFill>
        <p:spPr>
          <a:xfrm>
            <a:off x="0" y="0"/>
            <a:ext cx="14630400" cy="2651165"/>
          </a:xfrm>
          <a:prstGeom prst="rect">
            <a:avLst/>
          </a:prstGeom>
        </p:spPr>
      </p:pic>
      <p:sp>
        <p:nvSpPr>
          <p:cNvPr id="11" name="TextBox 10">
            <a:extLst>
              <a:ext uri="{FF2B5EF4-FFF2-40B4-BE49-F238E27FC236}">
                <a16:creationId xmlns:a16="http://schemas.microsoft.com/office/drawing/2014/main" id="{1F362063-B21D-CB74-F0EE-9400A5BFC39B}"/>
              </a:ext>
            </a:extLst>
          </p:cNvPr>
          <p:cNvSpPr txBox="1"/>
          <p:nvPr/>
        </p:nvSpPr>
        <p:spPr>
          <a:xfrm>
            <a:off x="291870" y="2845142"/>
            <a:ext cx="7627718" cy="1464247"/>
          </a:xfrm>
          <a:prstGeom prst="rect">
            <a:avLst/>
          </a:prstGeom>
          <a:noFill/>
        </p:spPr>
        <p:txBody>
          <a:bodyPr wrap="square">
            <a:spAutoFit/>
          </a:bodyPr>
          <a:lstStyle/>
          <a:p>
            <a:pPr>
              <a:lnSpc>
                <a:spcPts val="5450"/>
              </a:lnSpc>
            </a:pPr>
            <a:r>
              <a:rPr lang="en-US" sz="4350" dirty="0">
                <a:solidFill>
                  <a:srgbClr val="3257B8"/>
                </a:solidFill>
                <a:latin typeface="Roboto Slab" pitchFamily="2" charset="0"/>
                <a:ea typeface="Roboto Slab" pitchFamily="2" charset="0"/>
                <a:cs typeface="Roboto Slab" pitchFamily="2" charset="0"/>
              </a:rPr>
              <a:t>SQL Query Techniques</a:t>
            </a:r>
            <a:endParaRPr lang="en-US" sz="4350" dirty="0">
              <a:latin typeface="Roboto Slab" pitchFamily="2" charset="0"/>
              <a:ea typeface="Roboto Slab" pitchFamily="2" charset="0"/>
              <a:cs typeface="Roboto Slab" pitchFamily="2" charset="0"/>
            </a:endParaRPr>
          </a:p>
          <a:p>
            <a:pPr marL="0" indent="0">
              <a:lnSpc>
                <a:spcPts val="5450"/>
              </a:lnSpc>
              <a:buNone/>
            </a:pPr>
            <a:endParaRPr lang="en-US" sz="4350" dirty="0">
              <a:latin typeface="Roboto Slab" pitchFamily="2" charset="0"/>
              <a:ea typeface="Roboto Slab" pitchFamily="2" charset="0"/>
              <a:cs typeface="Roboto Slab" pitchFamily="2" charset="0"/>
            </a:endParaRPr>
          </a:p>
        </p:txBody>
      </p:sp>
      <p:sp>
        <p:nvSpPr>
          <p:cNvPr id="13" name="Shape 1">
            <a:extLst>
              <a:ext uri="{FF2B5EF4-FFF2-40B4-BE49-F238E27FC236}">
                <a16:creationId xmlns:a16="http://schemas.microsoft.com/office/drawing/2014/main" id="{80554365-81C1-89F9-2A33-1BFE0767C4B8}"/>
              </a:ext>
            </a:extLst>
          </p:cNvPr>
          <p:cNvSpPr/>
          <p:nvPr/>
        </p:nvSpPr>
        <p:spPr>
          <a:xfrm>
            <a:off x="7372995" y="3961140"/>
            <a:ext cx="6466999" cy="1592818"/>
          </a:xfrm>
          <a:prstGeom prst="roundRect">
            <a:avLst>
              <a:gd name="adj" fmla="val 5593"/>
            </a:avLst>
          </a:prstGeom>
          <a:solidFill>
            <a:srgbClr val="CCEEFF"/>
          </a:solidFill>
          <a:ln w="7620">
            <a:solidFill>
              <a:srgbClr val="B2D4E5"/>
            </a:solidFill>
            <a:prstDash val="solid"/>
          </a:ln>
        </p:spPr>
      </p:sp>
      <p:sp>
        <p:nvSpPr>
          <p:cNvPr id="14" name="Shape 1">
            <a:extLst>
              <a:ext uri="{FF2B5EF4-FFF2-40B4-BE49-F238E27FC236}">
                <a16:creationId xmlns:a16="http://schemas.microsoft.com/office/drawing/2014/main" id="{A2922EC0-A580-697E-EA70-94ABED29D175}"/>
              </a:ext>
            </a:extLst>
          </p:cNvPr>
          <p:cNvSpPr/>
          <p:nvPr/>
        </p:nvSpPr>
        <p:spPr>
          <a:xfrm>
            <a:off x="283545" y="6225303"/>
            <a:ext cx="6466999" cy="1592818"/>
          </a:xfrm>
          <a:prstGeom prst="roundRect">
            <a:avLst>
              <a:gd name="adj" fmla="val 5593"/>
            </a:avLst>
          </a:prstGeom>
          <a:solidFill>
            <a:srgbClr val="CCEEFF"/>
          </a:solidFill>
          <a:ln w="7620">
            <a:solidFill>
              <a:srgbClr val="B2D4E5"/>
            </a:solidFill>
            <a:prstDash val="solid"/>
          </a:ln>
        </p:spPr>
      </p:sp>
      <p:sp>
        <p:nvSpPr>
          <p:cNvPr id="15" name="Shape 1">
            <a:extLst>
              <a:ext uri="{FF2B5EF4-FFF2-40B4-BE49-F238E27FC236}">
                <a16:creationId xmlns:a16="http://schemas.microsoft.com/office/drawing/2014/main" id="{79101ECB-1707-D3E0-0438-7CDD4CF236ED}"/>
              </a:ext>
            </a:extLst>
          </p:cNvPr>
          <p:cNvSpPr/>
          <p:nvPr/>
        </p:nvSpPr>
        <p:spPr>
          <a:xfrm>
            <a:off x="7372995" y="6266360"/>
            <a:ext cx="6466999" cy="1592818"/>
          </a:xfrm>
          <a:prstGeom prst="roundRect">
            <a:avLst>
              <a:gd name="adj" fmla="val 5593"/>
            </a:avLst>
          </a:prstGeom>
          <a:solidFill>
            <a:srgbClr val="CCEEFF"/>
          </a:solidFill>
          <a:ln w="7620">
            <a:solidFill>
              <a:srgbClr val="B2D4E5"/>
            </a:solidFill>
            <a:prstDash val="solid"/>
          </a:ln>
        </p:spPr>
      </p:sp>
      <p:sp>
        <p:nvSpPr>
          <p:cNvPr id="17" name="TextBox 16">
            <a:extLst>
              <a:ext uri="{FF2B5EF4-FFF2-40B4-BE49-F238E27FC236}">
                <a16:creationId xmlns:a16="http://schemas.microsoft.com/office/drawing/2014/main" id="{48746FC4-67E1-308D-D452-B26C6172E3B6}"/>
              </a:ext>
            </a:extLst>
          </p:cNvPr>
          <p:cNvSpPr txBox="1"/>
          <p:nvPr/>
        </p:nvSpPr>
        <p:spPr>
          <a:xfrm>
            <a:off x="439837" y="6831073"/>
            <a:ext cx="6146157" cy="757387"/>
          </a:xfrm>
          <a:prstGeom prst="rect">
            <a:avLst/>
          </a:prstGeom>
          <a:noFill/>
        </p:spPr>
        <p:txBody>
          <a:bodyPr wrap="square">
            <a:spAutoFit/>
          </a:bodyPr>
          <a:lstStyle/>
          <a:p>
            <a:pPr marL="0" indent="0">
              <a:lnSpc>
                <a:spcPts val="2650"/>
              </a:lnSpc>
              <a:buNone/>
            </a:pPr>
            <a:r>
              <a:rPr lang="en-US" sz="1700" dirty="0">
                <a:solidFill>
                  <a:srgbClr val="272525"/>
                </a:solidFill>
                <a:latin typeface="Roboto" panose="02000000000000000000" pitchFamily="2" charset="0"/>
                <a:ea typeface="Roboto" panose="02000000000000000000" pitchFamily="2" charset="0"/>
                <a:cs typeface="Roboto" panose="02000000000000000000" pitchFamily="2" charset="0"/>
              </a:rPr>
              <a:t>Combining data from multiple tables to uncover relationships and identify correlations.</a:t>
            </a:r>
            <a:endParaRPr lang="en-US" sz="1700" dirty="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91F773EE-1F31-717D-7A2D-F6EC77CA474F}"/>
              </a:ext>
            </a:extLst>
          </p:cNvPr>
          <p:cNvSpPr txBox="1"/>
          <p:nvPr/>
        </p:nvSpPr>
        <p:spPr>
          <a:xfrm>
            <a:off x="439837" y="6411739"/>
            <a:ext cx="6296627" cy="419987"/>
          </a:xfrm>
          <a:prstGeom prst="rect">
            <a:avLst/>
          </a:prstGeom>
          <a:noFill/>
        </p:spPr>
        <p:txBody>
          <a:bodyPr wrap="square">
            <a:spAutoFit/>
          </a:bodyPr>
          <a:lstStyle/>
          <a:p>
            <a:pPr marL="0" indent="0">
              <a:lnSpc>
                <a:spcPts val="2700"/>
              </a:lnSpc>
              <a:buNone/>
            </a:pPr>
            <a:r>
              <a:rPr lang="en-US" sz="2150" b="1" dirty="0">
                <a:solidFill>
                  <a:srgbClr val="272525"/>
                </a:solidFill>
                <a:latin typeface="Roboto Slab" pitchFamily="2" charset="0"/>
                <a:ea typeface="Roboto Slab" pitchFamily="2" charset="0"/>
                <a:cs typeface="Roboto Slab" pitchFamily="2" charset="0"/>
              </a:rPr>
              <a:t>Joins</a:t>
            </a:r>
            <a:endParaRPr lang="en-US" sz="2150" dirty="0">
              <a:latin typeface="Roboto Slab" pitchFamily="2" charset="0"/>
              <a:ea typeface="Roboto Slab" pitchFamily="2" charset="0"/>
              <a:cs typeface="Roboto Slab" pitchFamily="2" charset="0"/>
            </a:endParaRPr>
          </a:p>
        </p:txBody>
      </p:sp>
      <p:sp>
        <p:nvSpPr>
          <p:cNvPr id="21" name="TextBox 20">
            <a:extLst>
              <a:ext uri="{FF2B5EF4-FFF2-40B4-BE49-F238E27FC236}">
                <a16:creationId xmlns:a16="http://schemas.microsoft.com/office/drawing/2014/main" id="{E83BC3DF-8BD6-E084-68A5-468A8167935A}"/>
              </a:ext>
            </a:extLst>
          </p:cNvPr>
          <p:cNvSpPr txBox="1"/>
          <p:nvPr/>
        </p:nvSpPr>
        <p:spPr>
          <a:xfrm>
            <a:off x="439836" y="4556587"/>
            <a:ext cx="6146157" cy="769251"/>
          </a:xfrm>
          <a:prstGeom prst="rect">
            <a:avLst/>
          </a:prstGeom>
          <a:noFill/>
        </p:spPr>
        <p:txBody>
          <a:bodyPr wrap="square">
            <a:spAutoFit/>
          </a:bodyPr>
          <a:lstStyle/>
          <a:p>
            <a:pPr marL="0" indent="0">
              <a:lnSpc>
                <a:spcPts val="2650"/>
              </a:lnSpc>
              <a:buNone/>
            </a:pPr>
            <a:r>
              <a:rPr lang="en-US" sz="1700" dirty="0">
                <a:solidFill>
                  <a:srgbClr val="272525"/>
                </a:solidFill>
                <a:latin typeface="Roboto" panose="02000000000000000000" pitchFamily="2" charset="0"/>
                <a:ea typeface="Roboto" panose="02000000000000000000" pitchFamily="2" charset="0"/>
                <a:cs typeface="Roboto" panose="02000000000000000000" pitchFamily="2" charset="0"/>
              </a:rPr>
              <a:t>Using SQL functions like SUM, AVG, and COUNT to gain insights into overall water usage patterns.</a:t>
            </a:r>
            <a:endParaRPr lang="en-US" sz="1700" dirty="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23178B7B-73EF-AC3B-F5C8-8C1460552E5C}"/>
              </a:ext>
            </a:extLst>
          </p:cNvPr>
          <p:cNvSpPr txBox="1"/>
          <p:nvPr/>
        </p:nvSpPr>
        <p:spPr>
          <a:xfrm>
            <a:off x="439836" y="4128842"/>
            <a:ext cx="6146157" cy="419987"/>
          </a:xfrm>
          <a:prstGeom prst="rect">
            <a:avLst/>
          </a:prstGeom>
          <a:noFill/>
        </p:spPr>
        <p:txBody>
          <a:bodyPr wrap="square">
            <a:spAutoFit/>
          </a:bodyPr>
          <a:lstStyle/>
          <a:p>
            <a:pPr marL="0" indent="0">
              <a:lnSpc>
                <a:spcPts val="2700"/>
              </a:lnSpc>
              <a:buNone/>
            </a:pPr>
            <a:r>
              <a:rPr lang="en-US" sz="2150" b="1" dirty="0">
                <a:solidFill>
                  <a:srgbClr val="272525"/>
                </a:solidFill>
                <a:latin typeface="Roboto Slab" pitchFamily="2" charset="0"/>
                <a:ea typeface="Roboto Slab" pitchFamily="2" charset="0"/>
                <a:cs typeface="Roboto Slab" pitchFamily="2" charset="0"/>
              </a:rPr>
              <a:t>Aggregation</a:t>
            </a:r>
            <a:endParaRPr lang="en-US" sz="2150" dirty="0">
              <a:latin typeface="Roboto Slab" pitchFamily="2" charset="0"/>
              <a:ea typeface="Roboto Slab" pitchFamily="2" charset="0"/>
              <a:cs typeface="Roboto Slab" pitchFamily="2" charset="0"/>
            </a:endParaRPr>
          </a:p>
        </p:txBody>
      </p:sp>
      <p:sp>
        <p:nvSpPr>
          <p:cNvPr id="25" name="TextBox 24">
            <a:extLst>
              <a:ext uri="{FF2B5EF4-FFF2-40B4-BE49-F238E27FC236}">
                <a16:creationId xmlns:a16="http://schemas.microsoft.com/office/drawing/2014/main" id="{6AA24658-0EB5-AC30-3EE9-6A9E874D4389}"/>
              </a:ext>
            </a:extLst>
          </p:cNvPr>
          <p:cNvSpPr txBox="1"/>
          <p:nvPr/>
        </p:nvSpPr>
        <p:spPr>
          <a:xfrm>
            <a:off x="7488819" y="4109080"/>
            <a:ext cx="6169307" cy="419987"/>
          </a:xfrm>
          <a:prstGeom prst="rect">
            <a:avLst/>
          </a:prstGeom>
          <a:noFill/>
        </p:spPr>
        <p:txBody>
          <a:bodyPr wrap="square">
            <a:spAutoFit/>
          </a:bodyPr>
          <a:lstStyle/>
          <a:p>
            <a:pPr marL="0" indent="0">
              <a:lnSpc>
                <a:spcPts val="2700"/>
              </a:lnSpc>
              <a:buNone/>
            </a:pPr>
            <a:r>
              <a:rPr lang="en-US" sz="2150" b="1" dirty="0">
                <a:solidFill>
                  <a:srgbClr val="272525"/>
                </a:solidFill>
                <a:latin typeface="Roboto Slab" pitchFamily="2" charset="0"/>
                <a:ea typeface="Roboto Slab" pitchFamily="2" charset="0"/>
                <a:cs typeface="Roboto Slab" pitchFamily="2" charset="0"/>
              </a:rPr>
              <a:t>Filtering</a:t>
            </a:r>
            <a:endParaRPr lang="en-US" sz="2150" dirty="0">
              <a:latin typeface="Roboto Slab" pitchFamily="2" charset="0"/>
              <a:ea typeface="Roboto Slab" pitchFamily="2" charset="0"/>
              <a:cs typeface="Roboto Slab" pitchFamily="2" charset="0"/>
            </a:endParaRPr>
          </a:p>
        </p:txBody>
      </p:sp>
      <p:sp>
        <p:nvSpPr>
          <p:cNvPr id="27" name="TextBox 26">
            <a:extLst>
              <a:ext uri="{FF2B5EF4-FFF2-40B4-BE49-F238E27FC236}">
                <a16:creationId xmlns:a16="http://schemas.microsoft.com/office/drawing/2014/main" id="{6FE99888-F0BF-53A6-909F-C2EF93979621}"/>
              </a:ext>
            </a:extLst>
          </p:cNvPr>
          <p:cNvSpPr txBox="1"/>
          <p:nvPr/>
        </p:nvSpPr>
        <p:spPr>
          <a:xfrm>
            <a:off x="7488818" y="6420588"/>
            <a:ext cx="6169307" cy="419987"/>
          </a:xfrm>
          <a:prstGeom prst="rect">
            <a:avLst/>
          </a:prstGeom>
          <a:noFill/>
        </p:spPr>
        <p:txBody>
          <a:bodyPr wrap="square">
            <a:spAutoFit/>
          </a:bodyPr>
          <a:lstStyle/>
          <a:p>
            <a:pPr marL="0" indent="0">
              <a:lnSpc>
                <a:spcPts val="2700"/>
              </a:lnSpc>
              <a:buNone/>
            </a:pPr>
            <a:r>
              <a:rPr lang="en-US" sz="2150" b="1" dirty="0">
                <a:solidFill>
                  <a:srgbClr val="272525"/>
                </a:solidFill>
                <a:latin typeface="Roboto Slab" pitchFamily="2" charset="0"/>
                <a:ea typeface="Roboto Slab" pitchFamily="2" charset="0"/>
                <a:cs typeface="Roboto Slab" pitchFamily="2" charset="0"/>
              </a:rPr>
              <a:t>Time-Series Analysis</a:t>
            </a:r>
            <a:endParaRPr lang="en-US" sz="2150" dirty="0">
              <a:latin typeface="Roboto Slab" pitchFamily="2" charset="0"/>
              <a:ea typeface="Roboto Slab" pitchFamily="2" charset="0"/>
              <a:cs typeface="Roboto Slab" pitchFamily="2" charset="0"/>
            </a:endParaRPr>
          </a:p>
        </p:txBody>
      </p:sp>
      <p:sp>
        <p:nvSpPr>
          <p:cNvPr id="29" name="TextBox 28">
            <a:extLst>
              <a:ext uri="{FF2B5EF4-FFF2-40B4-BE49-F238E27FC236}">
                <a16:creationId xmlns:a16="http://schemas.microsoft.com/office/drawing/2014/main" id="{A09A6892-2DDA-9674-66C0-3C9E5C40EB6C}"/>
              </a:ext>
            </a:extLst>
          </p:cNvPr>
          <p:cNvSpPr txBox="1"/>
          <p:nvPr/>
        </p:nvSpPr>
        <p:spPr>
          <a:xfrm>
            <a:off x="7464533" y="4548829"/>
            <a:ext cx="6169306" cy="757387"/>
          </a:xfrm>
          <a:prstGeom prst="rect">
            <a:avLst/>
          </a:prstGeom>
          <a:noFill/>
        </p:spPr>
        <p:txBody>
          <a:bodyPr wrap="square">
            <a:spAutoFit/>
          </a:bodyPr>
          <a:lstStyle/>
          <a:p>
            <a:pPr marL="0" indent="0">
              <a:lnSpc>
                <a:spcPts val="2650"/>
              </a:lnSpc>
              <a:buNone/>
            </a:pPr>
            <a:r>
              <a:rPr lang="en-US" sz="1700" dirty="0">
                <a:solidFill>
                  <a:srgbClr val="272525"/>
                </a:solidFill>
                <a:latin typeface="Roboto" panose="02000000000000000000" pitchFamily="2" charset="0"/>
                <a:ea typeface="Roboto" panose="02000000000000000000" pitchFamily="2" charset="0"/>
                <a:cs typeface="Roboto" panose="02000000000000000000" pitchFamily="2" charset="0"/>
              </a:rPr>
              <a:t>Applying WHERE clauses to isolate data based on specific criteria, such as location or time periods.</a:t>
            </a:r>
            <a:endParaRPr lang="en-US" sz="1700"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DE8257A5-CC31-C603-ED89-A2C9C16CCE8C}"/>
              </a:ext>
            </a:extLst>
          </p:cNvPr>
          <p:cNvSpPr txBox="1"/>
          <p:nvPr/>
        </p:nvSpPr>
        <p:spPr>
          <a:xfrm>
            <a:off x="7440246" y="6856935"/>
            <a:ext cx="6193593" cy="757387"/>
          </a:xfrm>
          <a:prstGeom prst="rect">
            <a:avLst/>
          </a:prstGeom>
          <a:noFill/>
        </p:spPr>
        <p:txBody>
          <a:bodyPr wrap="square">
            <a:spAutoFit/>
          </a:bodyPr>
          <a:lstStyle/>
          <a:p>
            <a:pPr marL="0" indent="0">
              <a:lnSpc>
                <a:spcPts val="2650"/>
              </a:lnSpc>
              <a:buNone/>
            </a:pPr>
            <a:r>
              <a:rPr lang="en-US" sz="1700" dirty="0">
                <a:solidFill>
                  <a:srgbClr val="272525"/>
                </a:solidFill>
                <a:latin typeface="Roboto" panose="02000000000000000000" pitchFamily="2" charset="0"/>
                <a:ea typeface="Roboto" panose="02000000000000000000" pitchFamily="2" charset="0"/>
                <a:cs typeface="Roboto" panose="02000000000000000000" pitchFamily="2" charset="0"/>
              </a:rPr>
              <a:t>Leveraging SQL date and time functions to analyze trends and seasonal variations in water usage.</a:t>
            </a:r>
            <a:endParaRPr lang="en-US" sz="17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3257B8"/>
                </a:solidFill>
                <a:latin typeface="Roboto Slab" pitchFamily="34" charset="0"/>
                <a:ea typeface="Roboto Slab" pitchFamily="34" charset="-122"/>
                <a:cs typeface="Roboto Slab" pitchFamily="34" charset="-120"/>
              </a:rPr>
              <a:t>Infrastructure Gap Identification</a:t>
            </a:r>
            <a:endParaRPr lang="en-US" sz="4300" dirty="0"/>
          </a:p>
        </p:txBody>
      </p:sp>
      <p:sp>
        <p:nvSpPr>
          <p:cNvPr id="4" name="Shape 1"/>
          <p:cNvSpPr/>
          <p:nvPr/>
        </p:nvSpPr>
        <p:spPr>
          <a:xfrm>
            <a:off x="6573441" y="2314932"/>
            <a:ext cx="30480" cy="5309949"/>
          </a:xfrm>
          <a:prstGeom prst="roundRect">
            <a:avLst>
              <a:gd name="adj" fmla="val 108513"/>
            </a:avLst>
          </a:prstGeom>
          <a:solidFill>
            <a:srgbClr val="CFD2D8"/>
          </a:solidFill>
          <a:ln/>
        </p:spPr>
      </p:sp>
      <p:sp>
        <p:nvSpPr>
          <p:cNvPr id="5" name="Shape 2"/>
          <p:cNvSpPr/>
          <p:nvPr/>
        </p:nvSpPr>
        <p:spPr>
          <a:xfrm>
            <a:off x="6806208" y="2795707"/>
            <a:ext cx="771644" cy="30480"/>
          </a:xfrm>
          <a:prstGeom prst="roundRect">
            <a:avLst>
              <a:gd name="adj" fmla="val 108513"/>
            </a:avLst>
          </a:prstGeom>
          <a:solidFill>
            <a:srgbClr val="CFD2D8"/>
          </a:solidFill>
          <a:ln/>
        </p:spPr>
      </p:sp>
      <p:sp>
        <p:nvSpPr>
          <p:cNvPr id="6" name="Shape 3"/>
          <p:cNvSpPr/>
          <p:nvPr/>
        </p:nvSpPr>
        <p:spPr>
          <a:xfrm>
            <a:off x="6340673" y="2562939"/>
            <a:ext cx="496014" cy="496014"/>
          </a:xfrm>
          <a:prstGeom prst="roundRect">
            <a:avLst>
              <a:gd name="adj" fmla="val 6668"/>
            </a:avLst>
          </a:prstGeom>
          <a:solidFill>
            <a:srgbClr val="E9ECF2"/>
          </a:solidFill>
          <a:ln/>
        </p:spPr>
      </p:sp>
      <p:sp>
        <p:nvSpPr>
          <p:cNvPr id="7" name="Text 4"/>
          <p:cNvSpPr/>
          <p:nvPr/>
        </p:nvSpPr>
        <p:spPr>
          <a:xfrm>
            <a:off x="6520458" y="2645569"/>
            <a:ext cx="136327" cy="330756"/>
          </a:xfrm>
          <a:prstGeom prst="rect">
            <a:avLst/>
          </a:prstGeom>
          <a:noFill/>
          <a:ln/>
        </p:spPr>
        <p:txBody>
          <a:bodyPr wrap="none" lIns="0" tIns="0" rIns="0" bIns="0" rtlCol="0" anchor="t"/>
          <a:lstStyle/>
          <a:p>
            <a:pPr marL="0" indent="0" algn="ctr">
              <a:lnSpc>
                <a:spcPts val="2600"/>
              </a:lnSpc>
              <a:buNone/>
            </a:pPr>
            <a:r>
              <a:rPr lang="en-US" sz="2600" dirty="0">
                <a:solidFill>
                  <a:srgbClr val="15213F"/>
                </a:solidFill>
                <a:latin typeface="Roboto Slab" pitchFamily="34" charset="0"/>
                <a:ea typeface="Roboto Slab" pitchFamily="34" charset="-122"/>
                <a:cs typeface="Roboto Slab"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Data Integration</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Integrated diverse data sources, including census, water utility, and geographic information.</a:t>
            </a:r>
            <a:endParaRPr lang="en-US" sz="1700" dirty="0"/>
          </a:p>
        </p:txBody>
      </p:sp>
      <p:sp>
        <p:nvSpPr>
          <p:cNvPr id="10" name="Shape 7"/>
          <p:cNvSpPr/>
          <p:nvPr/>
        </p:nvSpPr>
        <p:spPr>
          <a:xfrm>
            <a:off x="6806208" y="4639151"/>
            <a:ext cx="771644" cy="30480"/>
          </a:xfrm>
          <a:prstGeom prst="roundRect">
            <a:avLst>
              <a:gd name="adj" fmla="val 108513"/>
            </a:avLst>
          </a:prstGeom>
          <a:solidFill>
            <a:srgbClr val="CFD2D8"/>
          </a:solidFill>
          <a:ln/>
        </p:spPr>
      </p:sp>
      <p:sp>
        <p:nvSpPr>
          <p:cNvPr id="11" name="Shape 8"/>
          <p:cNvSpPr/>
          <p:nvPr/>
        </p:nvSpPr>
        <p:spPr>
          <a:xfrm>
            <a:off x="6340673" y="4406384"/>
            <a:ext cx="496014" cy="496014"/>
          </a:xfrm>
          <a:prstGeom prst="roundRect">
            <a:avLst>
              <a:gd name="adj" fmla="val 6668"/>
            </a:avLst>
          </a:prstGeom>
          <a:solidFill>
            <a:srgbClr val="E9ECF2"/>
          </a:solidFill>
          <a:ln/>
        </p:spPr>
      </p:sp>
      <p:sp>
        <p:nvSpPr>
          <p:cNvPr id="12" name="Text 9"/>
          <p:cNvSpPr/>
          <p:nvPr/>
        </p:nvSpPr>
        <p:spPr>
          <a:xfrm>
            <a:off x="6497360" y="4489013"/>
            <a:ext cx="182642" cy="330756"/>
          </a:xfrm>
          <a:prstGeom prst="rect">
            <a:avLst/>
          </a:prstGeom>
          <a:noFill/>
          <a:ln/>
        </p:spPr>
        <p:txBody>
          <a:bodyPr wrap="none" lIns="0" tIns="0" rIns="0" bIns="0" rtlCol="0" anchor="t"/>
          <a:lstStyle/>
          <a:p>
            <a:pPr marL="0" indent="0" algn="ctr">
              <a:lnSpc>
                <a:spcPts val="2600"/>
              </a:lnSpc>
              <a:buNone/>
            </a:pPr>
            <a:r>
              <a:rPr lang="en-US" sz="2600" dirty="0">
                <a:solidFill>
                  <a:srgbClr val="15213F"/>
                </a:solidFill>
                <a:latin typeface="Roboto Slab" pitchFamily="34" charset="0"/>
                <a:ea typeface="Roboto Slab" pitchFamily="34" charset="-122"/>
                <a:cs typeface="Roboto Slab" pitchFamily="34" charset="-120"/>
              </a:rPr>
              <a:t>2</a:t>
            </a:r>
            <a:endParaRPr lang="en-US" sz="2600" dirty="0"/>
          </a:p>
        </p:txBody>
      </p:sp>
      <p:sp>
        <p:nvSpPr>
          <p:cNvPr id="13" name="Text 10"/>
          <p:cNvSpPr/>
          <p:nvPr/>
        </p:nvSpPr>
        <p:spPr>
          <a:xfrm>
            <a:off x="7801332" y="4378762"/>
            <a:ext cx="2813447" cy="344448"/>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Comprehensive Audit</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Conducted a thorough audit of the existing water infrastructure and access points.</a:t>
            </a:r>
            <a:endParaRPr lang="en-US" sz="1700" dirty="0"/>
          </a:p>
        </p:txBody>
      </p:sp>
      <p:sp>
        <p:nvSpPr>
          <p:cNvPr id="15" name="Shape 12"/>
          <p:cNvSpPr/>
          <p:nvPr/>
        </p:nvSpPr>
        <p:spPr>
          <a:xfrm>
            <a:off x="6806208" y="6482596"/>
            <a:ext cx="771644" cy="30480"/>
          </a:xfrm>
          <a:prstGeom prst="roundRect">
            <a:avLst>
              <a:gd name="adj" fmla="val 108513"/>
            </a:avLst>
          </a:prstGeom>
          <a:solidFill>
            <a:srgbClr val="CFD2D8"/>
          </a:solidFill>
          <a:ln/>
        </p:spPr>
      </p:sp>
      <p:sp>
        <p:nvSpPr>
          <p:cNvPr id="16" name="Shape 13"/>
          <p:cNvSpPr/>
          <p:nvPr/>
        </p:nvSpPr>
        <p:spPr>
          <a:xfrm>
            <a:off x="6340673" y="6249829"/>
            <a:ext cx="496014" cy="496014"/>
          </a:xfrm>
          <a:prstGeom prst="roundRect">
            <a:avLst>
              <a:gd name="adj" fmla="val 6668"/>
            </a:avLst>
          </a:prstGeom>
          <a:solidFill>
            <a:srgbClr val="E9ECF2"/>
          </a:solidFill>
          <a:ln/>
        </p:spPr>
      </p:sp>
      <p:sp>
        <p:nvSpPr>
          <p:cNvPr id="17" name="Text 14"/>
          <p:cNvSpPr/>
          <p:nvPr/>
        </p:nvSpPr>
        <p:spPr>
          <a:xfrm>
            <a:off x="6499384" y="6332458"/>
            <a:ext cx="178594" cy="330756"/>
          </a:xfrm>
          <a:prstGeom prst="rect">
            <a:avLst/>
          </a:prstGeom>
          <a:noFill/>
          <a:ln/>
        </p:spPr>
        <p:txBody>
          <a:bodyPr wrap="none" lIns="0" tIns="0" rIns="0" bIns="0" rtlCol="0" anchor="t"/>
          <a:lstStyle/>
          <a:p>
            <a:pPr marL="0" indent="0" algn="ctr">
              <a:lnSpc>
                <a:spcPts val="2600"/>
              </a:lnSpc>
              <a:buNone/>
            </a:pPr>
            <a:r>
              <a:rPr lang="en-US" sz="2600" dirty="0">
                <a:solidFill>
                  <a:srgbClr val="15213F"/>
                </a:solidFill>
                <a:latin typeface="Roboto Slab" pitchFamily="34" charset="0"/>
                <a:ea typeface="Roboto Slab" pitchFamily="34" charset="-122"/>
                <a:cs typeface="Roboto Slab"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Gap Identification</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Pinpointed areas with inadequate or unreliable water infrastructure, informing targeted interventions.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266498" y="612934"/>
            <a:ext cx="7583805" cy="1393031"/>
          </a:xfrm>
          <a:prstGeom prst="rect">
            <a:avLst/>
          </a:prstGeom>
          <a:noFill/>
          <a:ln/>
        </p:spPr>
        <p:txBody>
          <a:bodyPr wrap="square" lIns="0" tIns="0" rIns="0" bIns="0" rtlCol="0" anchor="t"/>
          <a:lstStyle/>
          <a:p>
            <a:pPr marL="0" indent="0">
              <a:lnSpc>
                <a:spcPts val="5450"/>
              </a:lnSpc>
              <a:buNone/>
            </a:pPr>
            <a:r>
              <a:rPr lang="en-US" sz="4350" dirty="0">
                <a:solidFill>
                  <a:srgbClr val="3257B8"/>
                </a:solidFill>
                <a:latin typeface="Roboto Slab" pitchFamily="34" charset="0"/>
                <a:ea typeface="Roboto Slab" pitchFamily="34" charset="-122"/>
                <a:cs typeface="Roboto Slab" pitchFamily="34" charset="-120"/>
              </a:rPr>
              <a:t>Roadmap for Sustainable Solutions</a:t>
            </a:r>
            <a:endParaRPr lang="en-US" sz="4350" dirty="0"/>
          </a:p>
        </p:txBody>
      </p:sp>
      <p:sp>
        <p:nvSpPr>
          <p:cNvPr id="4" name="Shape 1"/>
          <p:cNvSpPr/>
          <p:nvPr/>
        </p:nvSpPr>
        <p:spPr>
          <a:xfrm>
            <a:off x="6266498" y="2340293"/>
            <a:ext cx="3680460" cy="2702362"/>
          </a:xfrm>
          <a:prstGeom prst="roundRect">
            <a:avLst>
              <a:gd name="adj" fmla="val 1237"/>
            </a:avLst>
          </a:prstGeom>
          <a:solidFill>
            <a:srgbClr val="E9ECF2"/>
          </a:solidFill>
          <a:ln/>
        </p:spPr>
      </p:sp>
      <p:sp>
        <p:nvSpPr>
          <p:cNvPr id="5" name="Text 2"/>
          <p:cNvSpPr/>
          <p:nvPr/>
        </p:nvSpPr>
        <p:spPr>
          <a:xfrm>
            <a:off x="6489383" y="2563178"/>
            <a:ext cx="3234690" cy="696516"/>
          </a:xfrm>
          <a:prstGeom prst="rect">
            <a:avLst/>
          </a:prstGeom>
          <a:noFill/>
          <a:ln/>
        </p:spPr>
        <p:txBody>
          <a:bodyPr wrap="squar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Stakeholder Engagement</a:t>
            </a:r>
            <a:endParaRPr lang="en-US" sz="2150" dirty="0"/>
          </a:p>
        </p:txBody>
      </p:sp>
      <p:sp>
        <p:nvSpPr>
          <p:cNvPr id="6" name="Text 3"/>
          <p:cNvSpPr/>
          <p:nvPr/>
        </p:nvSpPr>
        <p:spPr>
          <a:xfrm>
            <a:off x="6489383" y="3393400"/>
            <a:ext cx="3234690" cy="1426369"/>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Collaborated with local communities and authorities to incorporate their needs and perspectives.</a:t>
            </a:r>
            <a:endParaRPr lang="en-US" sz="1750" dirty="0"/>
          </a:p>
        </p:txBody>
      </p:sp>
      <p:sp>
        <p:nvSpPr>
          <p:cNvPr id="7" name="Shape 4"/>
          <p:cNvSpPr/>
          <p:nvPr/>
        </p:nvSpPr>
        <p:spPr>
          <a:xfrm>
            <a:off x="10169843" y="2340293"/>
            <a:ext cx="3680460" cy="2702362"/>
          </a:xfrm>
          <a:prstGeom prst="roundRect">
            <a:avLst>
              <a:gd name="adj" fmla="val 1237"/>
            </a:avLst>
          </a:prstGeom>
          <a:solidFill>
            <a:srgbClr val="E9ECF2"/>
          </a:solidFill>
          <a:ln/>
        </p:spPr>
      </p:sp>
      <p:sp>
        <p:nvSpPr>
          <p:cNvPr id="8" name="Text 5"/>
          <p:cNvSpPr/>
          <p:nvPr/>
        </p:nvSpPr>
        <p:spPr>
          <a:xfrm>
            <a:off x="10392728" y="2563178"/>
            <a:ext cx="3222784" cy="348258"/>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Prioritized Interventions</a:t>
            </a:r>
            <a:endParaRPr lang="en-US" sz="2150" dirty="0"/>
          </a:p>
        </p:txBody>
      </p:sp>
      <p:sp>
        <p:nvSpPr>
          <p:cNvPr id="9" name="Text 6"/>
          <p:cNvSpPr/>
          <p:nvPr/>
        </p:nvSpPr>
        <p:spPr>
          <a:xfrm>
            <a:off x="10392728" y="3045143"/>
            <a:ext cx="3234690" cy="1426369"/>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Developed a strategic roadmap outlining phased improvements to water infrastructure and access.</a:t>
            </a:r>
            <a:endParaRPr lang="en-US" sz="1750" dirty="0"/>
          </a:p>
        </p:txBody>
      </p:sp>
      <p:sp>
        <p:nvSpPr>
          <p:cNvPr id="10" name="Shape 7"/>
          <p:cNvSpPr/>
          <p:nvPr/>
        </p:nvSpPr>
        <p:spPr>
          <a:xfrm>
            <a:off x="6266498" y="5265539"/>
            <a:ext cx="3680460" cy="2354104"/>
          </a:xfrm>
          <a:prstGeom prst="roundRect">
            <a:avLst>
              <a:gd name="adj" fmla="val 1420"/>
            </a:avLst>
          </a:prstGeom>
          <a:solidFill>
            <a:srgbClr val="E9ECF2"/>
          </a:solidFill>
          <a:ln/>
        </p:spPr>
      </p:sp>
      <p:sp>
        <p:nvSpPr>
          <p:cNvPr id="11" name="Text 8"/>
          <p:cNvSpPr/>
          <p:nvPr/>
        </p:nvSpPr>
        <p:spPr>
          <a:xfrm>
            <a:off x="6489383" y="5488424"/>
            <a:ext cx="2905601" cy="348258"/>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Measurable Outcomes</a:t>
            </a:r>
            <a:endParaRPr lang="en-US" sz="2150" dirty="0"/>
          </a:p>
        </p:txBody>
      </p:sp>
      <p:sp>
        <p:nvSpPr>
          <p:cNvPr id="12" name="Text 9"/>
          <p:cNvSpPr/>
          <p:nvPr/>
        </p:nvSpPr>
        <p:spPr>
          <a:xfrm>
            <a:off x="6489383" y="5970389"/>
            <a:ext cx="3234690" cy="1426369"/>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Defined key performance indicators to track the progress and impact of the implemented solutions.</a:t>
            </a:r>
            <a:endParaRPr lang="en-US" sz="1750" dirty="0"/>
          </a:p>
        </p:txBody>
      </p:sp>
      <p:sp>
        <p:nvSpPr>
          <p:cNvPr id="13" name="Shape 10"/>
          <p:cNvSpPr/>
          <p:nvPr/>
        </p:nvSpPr>
        <p:spPr>
          <a:xfrm>
            <a:off x="10169843" y="5265539"/>
            <a:ext cx="3680460" cy="2354104"/>
          </a:xfrm>
          <a:prstGeom prst="roundRect">
            <a:avLst>
              <a:gd name="adj" fmla="val 1420"/>
            </a:avLst>
          </a:prstGeom>
          <a:solidFill>
            <a:srgbClr val="E9ECF2"/>
          </a:solidFill>
          <a:ln/>
        </p:spPr>
      </p:sp>
      <p:sp>
        <p:nvSpPr>
          <p:cNvPr id="14" name="Text 11"/>
          <p:cNvSpPr/>
          <p:nvPr/>
        </p:nvSpPr>
        <p:spPr>
          <a:xfrm>
            <a:off x="10392728" y="5488424"/>
            <a:ext cx="2786301" cy="348258"/>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Scalable Approach</a:t>
            </a:r>
            <a:endParaRPr lang="en-US" sz="2150" dirty="0"/>
          </a:p>
        </p:txBody>
      </p:sp>
      <p:sp>
        <p:nvSpPr>
          <p:cNvPr id="15" name="Text 12"/>
          <p:cNvSpPr/>
          <p:nvPr/>
        </p:nvSpPr>
        <p:spPr>
          <a:xfrm>
            <a:off x="10392728" y="5970389"/>
            <a:ext cx="3234690" cy="1069777"/>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Designed the roadmap to be adaptable and replicable in other underserved communities.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901" y="573405"/>
            <a:ext cx="6610231" cy="650796"/>
          </a:xfrm>
          <a:prstGeom prst="rect">
            <a:avLst/>
          </a:prstGeom>
          <a:noFill/>
          <a:ln/>
        </p:spPr>
        <p:txBody>
          <a:bodyPr wrap="none" lIns="0" tIns="0" rIns="0" bIns="0" rtlCol="0" anchor="t"/>
          <a:lstStyle/>
          <a:p>
            <a:pPr marL="0" indent="0">
              <a:lnSpc>
                <a:spcPts val="5100"/>
              </a:lnSpc>
              <a:buNone/>
            </a:pPr>
            <a:r>
              <a:rPr lang="en-US" sz="4050" dirty="0">
                <a:solidFill>
                  <a:srgbClr val="3257B8"/>
                </a:solidFill>
                <a:latin typeface="Roboto Slab" pitchFamily="34" charset="0"/>
                <a:ea typeface="Roboto Slab" pitchFamily="34" charset="-122"/>
                <a:cs typeface="Roboto Slab" pitchFamily="34" charset="-120"/>
              </a:rPr>
              <a:t>Empowering Communities</a:t>
            </a:r>
            <a:endParaRPr lang="en-US" sz="4050" dirty="0"/>
          </a:p>
        </p:txBody>
      </p:sp>
      <p:pic>
        <p:nvPicPr>
          <p:cNvPr id="4" name="Image 1" descr="preencoded.png"/>
          <p:cNvPicPr>
            <a:picLocks noChangeAspect="1"/>
          </p:cNvPicPr>
          <p:nvPr/>
        </p:nvPicPr>
        <p:blipFill>
          <a:blip r:embed="rId4"/>
          <a:stretch>
            <a:fillRect/>
          </a:stretch>
        </p:blipFill>
        <p:spPr>
          <a:xfrm>
            <a:off x="728901" y="1536502"/>
            <a:ext cx="520660" cy="520660"/>
          </a:xfrm>
          <a:prstGeom prst="rect">
            <a:avLst/>
          </a:prstGeom>
        </p:spPr>
      </p:pic>
      <p:sp>
        <p:nvSpPr>
          <p:cNvPr id="5" name="Text 1"/>
          <p:cNvSpPr/>
          <p:nvPr/>
        </p:nvSpPr>
        <p:spPr>
          <a:xfrm>
            <a:off x="728901" y="2265402"/>
            <a:ext cx="3074551" cy="32539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Community Engagement</a:t>
            </a:r>
            <a:endParaRPr lang="en-US" sz="2000" dirty="0"/>
          </a:p>
        </p:txBody>
      </p:sp>
      <p:sp>
        <p:nvSpPr>
          <p:cNvPr id="6" name="Text 2"/>
          <p:cNvSpPr/>
          <p:nvPr/>
        </p:nvSpPr>
        <p:spPr>
          <a:xfrm>
            <a:off x="728901" y="2715697"/>
            <a:ext cx="7686199" cy="333137"/>
          </a:xfrm>
          <a:prstGeom prst="rect">
            <a:avLst/>
          </a:prstGeom>
          <a:noFill/>
          <a:ln/>
        </p:spPr>
        <p:txBody>
          <a:bodyPr wrap="non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Fostering active participation and ownership among local stakeholders.</a:t>
            </a:r>
            <a:endParaRPr lang="en-US" sz="1600" dirty="0"/>
          </a:p>
        </p:txBody>
      </p:sp>
      <p:pic>
        <p:nvPicPr>
          <p:cNvPr id="7" name="Image 2" descr="preencoded.png"/>
          <p:cNvPicPr>
            <a:picLocks noChangeAspect="1"/>
          </p:cNvPicPr>
          <p:nvPr/>
        </p:nvPicPr>
        <p:blipFill>
          <a:blip r:embed="rId5"/>
          <a:stretch>
            <a:fillRect/>
          </a:stretch>
        </p:blipFill>
        <p:spPr>
          <a:xfrm>
            <a:off x="728901" y="3673554"/>
            <a:ext cx="520660" cy="520660"/>
          </a:xfrm>
          <a:prstGeom prst="rect">
            <a:avLst/>
          </a:prstGeom>
        </p:spPr>
      </p:pic>
      <p:sp>
        <p:nvSpPr>
          <p:cNvPr id="8" name="Text 3"/>
          <p:cNvSpPr/>
          <p:nvPr/>
        </p:nvSpPr>
        <p:spPr>
          <a:xfrm>
            <a:off x="728901" y="4402455"/>
            <a:ext cx="2790230" cy="32539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Educational Initiatives</a:t>
            </a:r>
            <a:endParaRPr lang="en-US" sz="2000" dirty="0"/>
          </a:p>
        </p:txBody>
      </p:sp>
      <p:sp>
        <p:nvSpPr>
          <p:cNvPr id="9" name="Text 4"/>
          <p:cNvSpPr/>
          <p:nvPr/>
        </p:nvSpPr>
        <p:spPr>
          <a:xfrm>
            <a:off x="728901" y="4852749"/>
            <a:ext cx="7686199" cy="333137"/>
          </a:xfrm>
          <a:prstGeom prst="rect">
            <a:avLst/>
          </a:prstGeom>
          <a:noFill/>
          <a:ln/>
        </p:spPr>
        <p:txBody>
          <a:bodyPr wrap="non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Implementing programs to increase water literacy and conservation awareness.</a:t>
            </a:r>
            <a:endParaRPr lang="en-US" sz="1600" dirty="0"/>
          </a:p>
        </p:txBody>
      </p:sp>
      <p:pic>
        <p:nvPicPr>
          <p:cNvPr id="10" name="Image 3" descr="preencoded.png"/>
          <p:cNvPicPr>
            <a:picLocks noChangeAspect="1"/>
          </p:cNvPicPr>
          <p:nvPr/>
        </p:nvPicPr>
        <p:blipFill>
          <a:blip r:embed="rId6"/>
          <a:stretch>
            <a:fillRect/>
          </a:stretch>
        </p:blipFill>
        <p:spPr>
          <a:xfrm>
            <a:off x="728901" y="5810607"/>
            <a:ext cx="520660" cy="520660"/>
          </a:xfrm>
          <a:prstGeom prst="rect">
            <a:avLst/>
          </a:prstGeom>
        </p:spPr>
      </p:pic>
      <p:sp>
        <p:nvSpPr>
          <p:cNvPr id="11" name="Text 5"/>
          <p:cNvSpPr/>
          <p:nvPr/>
        </p:nvSpPr>
        <p:spPr>
          <a:xfrm>
            <a:off x="728901" y="6539508"/>
            <a:ext cx="2653189" cy="32539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Sustainable Solutions</a:t>
            </a:r>
            <a:endParaRPr lang="en-US" sz="2000" dirty="0"/>
          </a:p>
        </p:txBody>
      </p:sp>
      <p:sp>
        <p:nvSpPr>
          <p:cNvPr id="12" name="Text 6"/>
          <p:cNvSpPr/>
          <p:nvPr/>
        </p:nvSpPr>
        <p:spPr>
          <a:xfrm>
            <a:off x="728901" y="6989802"/>
            <a:ext cx="7686199" cy="666274"/>
          </a:xfrm>
          <a:prstGeom prst="rect">
            <a:avLst/>
          </a:prstGeom>
          <a:noFill/>
          <a:ln/>
        </p:spPr>
        <p:txBody>
          <a:bodyPr wrap="squar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Designing water infrastructure and access improvements with long-term sustainability in mind.</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7276624"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Driving Measurable Impact</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2966323"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Data-Driven Decisions</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Leveraging the insights gained to guide the implementation of effective interventions.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3136583"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Iterative Improvements</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Continuously monitoring and adjusting the roadmap to maximize the impact.</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Scalable Approach</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Sharing the successful model to replicate the impact in other underserved communities.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Transforming Lives Through Sustainable Water Access</a:t>
            </a:r>
            <a:endParaRPr lang="en-US" sz="4450" dirty="0"/>
          </a:p>
        </p:txBody>
      </p:sp>
      <p:sp>
        <p:nvSpPr>
          <p:cNvPr id="3" name="Text 1"/>
          <p:cNvSpPr/>
          <p:nvPr/>
        </p:nvSpPr>
        <p:spPr>
          <a:xfrm>
            <a:off x="793790" y="4170045"/>
            <a:ext cx="322004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Improved Quality of Life</a:t>
            </a:r>
            <a:endParaRPr lang="en-US" sz="2200" dirty="0"/>
          </a:p>
        </p:txBody>
      </p:sp>
      <p:sp>
        <p:nvSpPr>
          <p:cNvPr id="4" name="Text 2"/>
          <p:cNvSpPr/>
          <p:nvPr/>
        </p:nvSpPr>
        <p:spPr>
          <a:xfrm>
            <a:off x="793790"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Ensuring reliable and equitable access to clean water, enhancing community well-being.</a:t>
            </a:r>
            <a:endParaRPr lang="en-US" sz="1750" dirty="0"/>
          </a:p>
        </p:txBody>
      </p:sp>
      <p:sp>
        <p:nvSpPr>
          <p:cNvPr id="5" name="Text 3"/>
          <p:cNvSpPr/>
          <p:nvPr/>
        </p:nvSpPr>
        <p:spPr>
          <a:xfrm>
            <a:off x="5332928" y="4170045"/>
            <a:ext cx="3236833"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Economic Opportunities</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Unlocking new economic possibilities through sustainable water infrastructure development.</a:t>
            </a:r>
            <a:endParaRPr lang="en-US" sz="1750" dirty="0"/>
          </a:p>
        </p:txBody>
      </p:sp>
      <p:sp>
        <p:nvSpPr>
          <p:cNvPr id="7" name="Text 5"/>
          <p:cNvSpPr/>
          <p:nvPr/>
        </p:nvSpPr>
        <p:spPr>
          <a:xfrm>
            <a:off x="9872067" y="4170045"/>
            <a:ext cx="3763566"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Environmental Stewardship</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Promoting water conservation and responsible resource management for long-term sustainability.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441</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Roboto Bold</vt:lpstr>
      <vt:lpstr>Inter</vt: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JUDY SAGANA</cp:lastModifiedBy>
  <cp:revision>2</cp:revision>
  <dcterms:created xsi:type="dcterms:W3CDTF">2024-11-16T14:02:44Z</dcterms:created>
  <dcterms:modified xsi:type="dcterms:W3CDTF">2024-11-16T14:47:00Z</dcterms:modified>
</cp:coreProperties>
</file>